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9" r:id="rId5"/>
    <p:sldId id="265" r:id="rId6"/>
    <p:sldId id="264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67" r:id="rId1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996600"/>
    <a:srgbClr val="FF9900"/>
    <a:srgbClr val="99FF66"/>
    <a:srgbClr val="8000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3802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728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428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1520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806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3714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10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6919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6044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485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335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pPr/>
              <a:t>04/01/23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733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 rot="21384527">
            <a:off x="1906044" y="5342740"/>
            <a:ext cx="5616624" cy="1440160"/>
          </a:xfrm>
          <a:prstGeom prst="ellipse">
            <a:avLst/>
          </a:prstGeom>
          <a:solidFill>
            <a:srgbClr val="CCFFCC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4022188"/>
            <a:ext cx="7120880" cy="1752600"/>
          </a:xfrm>
          <a:noFill/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Action Plan 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ระยะ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ปี </a:t>
            </a:r>
          </a:p>
          <a:p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ตามแผนยุทธศาสตร์ชาติระยะ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36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ปี ด้านสาธารณสุข</a:t>
            </a:r>
            <a:endParaRPr lang="en-US" sz="3600" b="1" dirty="0">
              <a:solidFill>
                <a:schemeClr val="tx2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 descr="D:\A งานที่สำนักนิเทศ\logoD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6632"/>
            <a:ext cx="862719" cy="88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1310292"/>
            <a:ext cx="9144000" cy="23762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382300"/>
            <a:ext cx="8963111" cy="2304256"/>
          </a:xfrm>
          <a:noFill/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ยุทธศาสตร์ด้านบริการเป็นเลิศ </a:t>
            </a:r>
            <a:r>
              <a:rPr lang="en-US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(Service Excellence</a:t>
            </a:r>
            <a:r>
              <a:rPr lang="th-TH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en-US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แผนงาน </a:t>
            </a:r>
            <a:r>
              <a:rPr lang="en-US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b="1" dirty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โครงการพัฒนาระบบบริการสุขภาพ 5 สาขา</a:t>
            </a:r>
            <a:r>
              <a:rPr lang="th-TH" sz="40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หลัก </a:t>
            </a:r>
            <a:r>
              <a:rPr lang="en-US" sz="4000" b="1" dirty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Capture the fracture</a:t>
            </a:r>
          </a:p>
        </p:txBody>
      </p:sp>
      <p:sp>
        <p:nvSpPr>
          <p:cNvPr id="6" name="Freeform 5"/>
          <p:cNvSpPr/>
          <p:nvPr/>
        </p:nvSpPr>
        <p:spPr>
          <a:xfrm>
            <a:off x="1979712" y="5630772"/>
            <a:ext cx="5043879" cy="720080"/>
          </a:xfrm>
          <a:custGeom>
            <a:avLst/>
            <a:gdLst>
              <a:gd name="connsiteX0" fmla="*/ 0 w 5043879"/>
              <a:gd name="connsiteY0" fmla="*/ 1048358 h 1048358"/>
              <a:gd name="connsiteX1" fmla="*/ 1433015 w 5043879"/>
              <a:gd name="connsiteY1" fmla="*/ 406913 h 1048358"/>
              <a:gd name="connsiteX2" fmla="*/ 1637731 w 5043879"/>
              <a:gd name="connsiteY2" fmla="*/ 870937 h 1048358"/>
              <a:gd name="connsiteX3" fmla="*/ 4653886 w 5043879"/>
              <a:gd name="connsiteY3" fmla="*/ 120310 h 1048358"/>
              <a:gd name="connsiteX4" fmla="*/ 4913194 w 5043879"/>
              <a:gd name="connsiteY4" fmla="*/ 11128 h 104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879" h="1048358">
                <a:moveTo>
                  <a:pt x="0" y="1048358"/>
                </a:moveTo>
                <a:cubicBezTo>
                  <a:pt x="580030" y="742420"/>
                  <a:pt x="1160060" y="436483"/>
                  <a:pt x="1433015" y="406913"/>
                </a:cubicBezTo>
                <a:cubicBezTo>
                  <a:pt x="1705970" y="377343"/>
                  <a:pt x="1100919" y="918704"/>
                  <a:pt x="1637731" y="870937"/>
                </a:cubicBezTo>
                <a:cubicBezTo>
                  <a:pt x="2174543" y="823170"/>
                  <a:pt x="4107976" y="263611"/>
                  <a:pt x="4653886" y="120310"/>
                </a:cubicBezTo>
                <a:cubicBezTo>
                  <a:pt x="5199796" y="-22991"/>
                  <a:pt x="5056495" y="-5932"/>
                  <a:pt x="4913194" y="11128"/>
                </a:cubicBezTo>
              </a:path>
            </a:pathLst>
          </a:cu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196752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3789040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46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642379"/>
              </p:ext>
            </p:extLst>
          </p:nvPr>
        </p:nvGraphicFramePr>
        <p:xfrm>
          <a:off x="1" y="0"/>
          <a:ext cx="9143999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739"/>
                <a:gridCol w="1511884"/>
                <a:gridCol w="1500384"/>
                <a:gridCol w="1463944"/>
                <a:gridCol w="1546135"/>
                <a:gridCol w="1489913"/>
              </a:tblGrid>
              <a:tr h="819979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มาตรการ </a:t>
                      </a:r>
                    </a:p>
                    <a:p>
                      <a:pPr algn="ctr"/>
                      <a:r>
                        <a:rPr lang="th-TH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(6 </a:t>
                      </a:r>
                      <a:r>
                        <a:rPr lang="en-US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Building Blocks</a:t>
                      </a:r>
                      <a:r>
                        <a:rPr lang="th-TH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2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2560 </a:t>
                      </a:r>
                      <a:endParaRPr lang="th-TH" sz="2100" b="1" spc="-2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2561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100" b="1" spc="-7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2564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4065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en-US" sz="1400" b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Service Delivery</a:t>
                      </a:r>
                      <a:endParaRPr lang="th-TH" sz="14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คือ </a:t>
                      </a:r>
                      <a:r>
                        <a:rPr lang="th-TH" sz="1300" kern="120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สห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าขาวิชาชีพที่ร่วมกันดูแลรักษาผู้ป่วยสูงอายุที่มีกระดูกสะโพกหักจากโรคกระดูกพรุนโดยมุ่งเน้นการป้องกันการเกิดกระดูกสะโพกหักซ้ำในผู้ป่วยกลุ่มนี้ โดยมีบุคคลช่วยประสานและดำเนินการ(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Liaison)</a:t>
                      </a:r>
                      <a:endParaRPr lang="th-TH" sz="13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คือ </a:t>
                      </a:r>
                      <a:r>
                        <a:rPr lang="th-TH" sz="1300" kern="120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สห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าขาวิชาชีพที่ร่วมกันดูแลรักษาผู้ป่วยสูงอายุที่มีกระดูกสะโพกหักจากโรคกระดูกพรุนโดยมุ่งเน้นการป้องกันการเกิดกระดูกสะโพกหักซ้ำในผู้ป่วยกลุ่มนี้ โดยมีบุคคลช่วยประสานและดำเนินการ(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Liaison)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คือ </a:t>
                      </a:r>
                      <a:r>
                        <a:rPr lang="th-TH" sz="1300" kern="120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สห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าขาวิชาชีพที่ร่วมกันดูแลรักษาผู้ป่วยสูงอายุที่มีกระดูกสะโพกหักจากโรคกระดูกพรุนโดยมุ่งเน้นการป้องกันการเกิดกระดูกสะโพกหักซ้ำในผู้ป่วยกลุ่มนี้ โดยมีบุคคลช่วยประสานและดำเนินการ(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Liaison)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คือ </a:t>
                      </a:r>
                      <a:r>
                        <a:rPr lang="th-TH" sz="1300" kern="120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สห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าขาวิชาชีพที่ร่วมกันดูแลรักษาผู้ป่วยสูงอายุที่มีกระดูกสะโพกหักจากโรคกระดูกพรุนโดยมุ่งเน้นการป้องกันการเกิดกระดูกสะโพกหักซ้ำในผู้ป่วยกลุ่มนี้ โดยมีบุคคลช่วยประสานและดำเนินการ(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Liaison)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คือ </a:t>
                      </a:r>
                      <a:r>
                        <a:rPr lang="th-TH" sz="1300" kern="120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สห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าขาวิชาชีพที่ร่วมกันดูแลรักษาผู้ป่วยสูงอายุที่มีกระดูกสะโพกหักจากโรคกระดูกพรุนโดยมุ่งเน้นการป้องกันการเกิดกระดูกสะโพกหักซ้ำในผู้ป่วยกลุ่มนี้ โดยมีบุคคลช่วยประสานและดำเนินการ(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Liaison)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7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pc="-2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en-US" sz="1400" b="0" spc="-2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Health workforce</a:t>
                      </a:r>
                      <a:endParaRPr lang="th-TH" sz="1400" b="0" spc="-2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บุคลากรในทีม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ของแต่ละโรงพยาบาลในเขตสุขภาพได้รับการอบรมตามหลักสูตร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 service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บุคลากรในทีม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ของแต่ละโรงพยาบาลในเขตสุขภาพได้รับการอบรมตามหลักสูตร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 service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บุคลากรในทีม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ของแต่ละโรงพยาบาลในเขตสุขภาพได้รับการอบรมตามหลักสูตร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 service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บุคลากรในทีม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ของแต่ละโรงพยาบาลในเขตสุขภาพได้รับการอบรมตามหลักสูตร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 service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บุคลากรในทีม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ของแต่ละโรงพยาบาลในเขตสุขภาพได้รับการอบรมตามหลักสูตร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 service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7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IT</a:t>
                      </a:r>
                      <a:endParaRPr lang="th-TH" sz="12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จัดตั้งเครือข่ายสารสนเทศ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ในทุก</a:t>
                      </a:r>
                      <a:endParaRPr lang="en-US" sz="1300" kern="120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จัดตั้งเครือข่ายสารสนเทศ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ในทุก</a:t>
                      </a:r>
                      <a:endParaRPr lang="en-US" sz="1300" kern="120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จัดตั้งเครือข่ายสารสนเทศ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ในทุก</a:t>
                      </a:r>
                      <a:endParaRPr lang="en-US" sz="1300" kern="120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จัดตั้งเครือข่ายสารสนเทศ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ในทุก</a:t>
                      </a:r>
                      <a:endParaRPr lang="en-US" sz="1300" kern="120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จัดตั้งเครือข่ายสารสนเทศ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ในทุก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710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0021710"/>
              </p:ext>
            </p:extLst>
          </p:nvPr>
        </p:nvGraphicFramePr>
        <p:xfrm>
          <a:off x="0" y="44624"/>
          <a:ext cx="9144000" cy="6813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739"/>
                <a:gridCol w="1498646"/>
                <a:gridCol w="1310895"/>
                <a:gridCol w="1645268"/>
                <a:gridCol w="1567539"/>
                <a:gridCol w="1489913"/>
              </a:tblGrid>
              <a:tr h="762392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มาตรการ </a:t>
                      </a:r>
                    </a:p>
                    <a:p>
                      <a:pPr algn="ctr"/>
                      <a:r>
                        <a:rPr lang="th-TH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(6 </a:t>
                      </a:r>
                      <a:r>
                        <a:rPr lang="en-US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Building Blocks</a:t>
                      </a:r>
                      <a:r>
                        <a:rPr lang="th-TH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2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2560 </a:t>
                      </a:r>
                      <a:endParaRPr lang="th-TH" sz="2100" b="1" spc="-2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2561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100" b="1" spc="-7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2564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15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en-US" sz="1200" b="0" spc="-7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200" b="0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Drugs &amp; Equipment</a:t>
                      </a:r>
                      <a:endParaRPr lang="th-TH" sz="1200" b="0" spc="-7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</a:t>
                      </a:r>
                      <a:r>
                        <a:rPr lang="th-TH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ตั้งทีมและการดำเนินการโครงการ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รวมถึงสื่อส่งเสริมการดำเนินโครงการอาทิ แผ่นพับสุขศึกษาแก่ผู้ป่วย</a:t>
                      </a:r>
                      <a:r>
                        <a:rPr lang="th-TH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ญาติ และประชาชนทั่วไป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</a:t>
                      </a:r>
                      <a:r>
                        <a:rPr lang="th-TH" sz="13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ตั้งทีมและการดำเนินการโครงการ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รวมถึงสื่อส่งเสริมการดำเนินโครงการอาทิ แผ่นพับสุขศึกษาแก่ผู้ป่วย</a:t>
                      </a:r>
                      <a:r>
                        <a:rPr lang="th-TH" sz="13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ญาติ และประชาชนทั่วไป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</a:t>
                      </a:r>
                      <a:r>
                        <a:rPr lang="th-TH" sz="13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ตั้งทีมและการดำเนินการโครงการ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รวมถึงสื่อส่งเสริมการดำเนินโครงการอาทิ แผ่นพับสุขศึกษาแก่ผู้ป่วย</a:t>
                      </a:r>
                      <a:r>
                        <a:rPr lang="th-TH" sz="13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ญาติ และประชาชนทั่วไป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</a:t>
                      </a:r>
                      <a:r>
                        <a:rPr lang="th-TH" sz="13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ตั้งทีมและการดำเนินการโครงการ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รวมถึงสื่อส่งเสริมการดำเนินโครงการอาทิ แผ่นพับสุขศึกษาแก่ผู้ป่วย</a:t>
                      </a:r>
                      <a:r>
                        <a:rPr lang="th-TH" sz="13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ญาติ และประชาชนทั่วไป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</a:t>
                      </a:r>
                      <a:r>
                        <a:rPr lang="th-TH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ตั้งทีมและการดำเนินการโครงการ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รวมถึงสื่อส่งเสริมการดำเนินโครงการอาทิ แผ่นพับสุขศึกษาแก่ผู้ป่วย</a:t>
                      </a:r>
                      <a:r>
                        <a:rPr lang="th-TH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ญาติ และประชาชนทั่วไป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75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</a:t>
                      </a:r>
                      <a:r>
                        <a:rPr lang="en-US" sz="1200" b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Financing</a:t>
                      </a:r>
                      <a:endParaRPr lang="th-TH" sz="12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งบประมาณในการพัฒนาทีม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5 บ้านบาทต่อปี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งบประมาณในการพัฒนาทีม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5 บ้านบาทต่อปี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งบประมาณในการพัฒนาทีม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5 บ้านบาทต่อปี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งบประมาณในการพัฒนาทีม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5 บ้านบาทต่อปี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งบประมาณในการพัฒนาทีม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5 บ้านบาทต่อปี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Governance</a:t>
                      </a:r>
                      <a:endParaRPr lang="th-TH" sz="1200" b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กำหนดคำนิยามขอบเขตการดำเนิน งานการจัดเก็บข้อมูล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และสร้างความเข้าใจที่ตรงกันแก่บุคลากรที่เกี่ยวข้อง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ตามนโยบายแห่งชาติที่ต้องการให้มีทีม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</a:t>
                      </a:r>
                      <a:r>
                        <a:rPr lang="en-US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เกิดขึ้นในโรงพยาบาลสังกัดกระทรวงสาธารณสุข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ทั่วประเทศ</a:t>
                      </a:r>
                      <a:endParaRPr lang="th-TH" sz="13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ตามนโยบายแห่งชาติที่ต้องการให้มีทีม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เกิดขึ้นในโรงพยาบาลสังกัดกระทรวงสาธารณสุขทั่วประเทศ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ตามนโยบายแห่งชาติที่ต้องการให้มีทีม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เกิดขึ้นในโรงพยาบาลสังกัดกระทรวงสาธารณสุขทั่วประเทศ</a:t>
                      </a:r>
                      <a:endParaRPr lang="th-TH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ตามนโยบายแห่งชาติที่ต้องการให้มีทีม </a:t>
                      </a:r>
                      <a:r>
                        <a:rPr lang="en-US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เกิดขึ้นในโรงพยาบาลสังกัดกระทรวงสาธารณสุขทั่วประเทศ</a:t>
                      </a:r>
                      <a:endParaRPr lang="th-TH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ตามนโยบายแห่งชาติที่ต้องการให้มีทีม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เกิดขึ้นในโรงพยาบาลสังกัดกระทรวงสาธารณสุขทั่วประเทศ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2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9165028"/>
              </p:ext>
            </p:extLst>
          </p:nvPr>
        </p:nvGraphicFramePr>
        <p:xfrm>
          <a:off x="0" y="44625"/>
          <a:ext cx="9144000" cy="6840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768"/>
                <a:gridCol w="7575232"/>
              </a:tblGrid>
              <a:tr h="576063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Action Plan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 20 ปี </a:t>
                      </a:r>
                      <a:r>
                        <a:rPr lang="en-US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 </a:t>
                      </a:r>
                      <a:r>
                        <a:rPr lang="en-US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2560-2579)</a:t>
                      </a: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ตามแผนยุทธศาสตร์ชาติ</a:t>
                      </a:r>
                      <a:r>
                        <a:rPr lang="th-TH" sz="1700" b="1" u="sng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ระยะ 20 ปี ด้านสาธารณสุข</a:t>
                      </a:r>
                      <a:endParaRPr lang="en-US" sz="1700" b="1" u="sng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361732">
                <a:tc gridSpan="2">
                  <a:txBody>
                    <a:bodyPr/>
                    <a:lstStyle/>
                    <a:p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excellence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แผนงานการบริการระบบสุขภาพ (</a:t>
                      </a:r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Plan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โครงการพัฒนาระบบบริการสุขภาพ </a:t>
                      </a:r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สาขาหลัก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843497">
                <a:tc gridSpan="2">
                  <a:txBody>
                    <a:bodyPr/>
                    <a:lstStyle/>
                    <a:p>
                      <a:pPr algn="ctr"/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แผนปฏิบัติการตามแผนยุทธศาสตร์ชาติ 20 ปี ด้านสาธารณสุข</a:t>
                      </a:r>
                      <a:r>
                        <a:rPr lang="th-TH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(พ.ศ. 2560 - 2579) ยุทธศาสตร์ที่ 2 บริการเป็นเลิศ (</a:t>
                      </a: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excellence</a:t>
                      </a:r>
                      <a:r>
                        <a:rPr lang="th-TH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แผนงานการบริการระบบสุขภาพ (</a:t>
                      </a: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Plan</a:t>
                      </a:r>
                      <a:r>
                        <a:rPr lang="th-TH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โครงการพัฒนาระบบบริการสุขภาพ </a:t>
                      </a:r>
                      <a:r>
                        <a:rPr lang="en-US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สาขาหลัก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หน่วยงานหลัก กรมการแพทย์</a:t>
                      </a:r>
                      <a:endParaRPr lang="th-TH" sz="15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507954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ข้อมูลสถานการปัจจุบัน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en-US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baseline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ข้อมูลสถานการณ์ปัจจุบัน/</a:t>
                      </a:r>
                      <a:r>
                        <a:rPr lang="en-US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Baseline : 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สังคมผู้สูงอายุเป็นเรื่องใกล้ตัวที่กำลังจะเกิดขึ้นทั่วทั้งโลก มีการคาดการณ์ไว้ว่าประมาณปี 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พศ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.2568 ประเทศไทยจะเข้าสู่สังคมผู้สูงอายุแบบสัมบูรณ์ ภาวะกระดูกข้อสะโพกหัก (</a:t>
                      </a:r>
                      <a:r>
                        <a:rPr lang="en-US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Geriatric hip fracture) 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เป็นภาวะทาง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ออร์โธปิดิกส์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ที่มีสถิติอันดับหนึ่งของการนอนโรงพยาบาลในผู้ป่วยสูงวัย อีกทั้งยังสูญเสียงบประมาณในการดูแลจำนวนมากและพบว่าในสถานการณ์ปัจจุบัน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มีอัตร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การเกิดกระดูกสะโพกหักซ้ำซ้อนในผู้ป่วยกลุ่มนี้สูงถึงร้อยละ 30         จากการศึกษาของ สิ่งสำคัญในการดูแลผู้ป่วยกลุ่มนี้คือภาวะแทรกซ้อนที่เกิดจากโรคประจำตัวของผู้ป่วย รวมถึงการรักษาภาวะกระดูกพรุนซึ่งเป็นสาเหตุที่ทำให้เกิดกระดูกหักในผู้สูงอายุ ความร่วมมือจากทุกแผนกทั้งทางอายุรก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รรม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วิสัญญี กายภาพบำบัด โภชนาการแพทย์เวชศาสตร์ครอบครัว จะช่วยให้การดูแลรักษาเป็นไปอย่างครบถ้วน การตระหนักถึงความสำคัญของการป้องกันการหกล้มซ้ำ การดูแลเยี่ยมบ้าน จัดสถานที่พักอาศัยให้เหมาะต่อผู้สูงอายุ การได้รับแคลเซียม และวิตามินดี เพื่อรักษาภาวะกระดูกพรุน ล้วนเป็นสิ่งสำคัญที่ไม่ควรจะขาดตกบกพร่อง จากการดำเนินงานโครงการ </a:t>
                      </a:r>
                      <a:r>
                        <a:rPr lang="en-US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ในต่างประเทศ ที่มีระบบการจัดการดูแลผู้ป่วยกระดูกสะโพกหักแบบองค์รวม ตั้งแต่ในโรงพยาบาลและหลังจากจำหน่ายออกจากโรงพยาบาล พบว่าสามารถลดโอกาสการเกิดกระดูกสะโพกหักซ้ำได้มากถึง 50% ต่อปี       ซึ่งจะช่วยประหยัดภาระงบประมาณในการดูแลรักษา ตลอดจนภาระการดูแลทางสังคม รวมถึงช่วยเพิ่มคุณภาพชีวิตที่ดีให้  กับผู้ป่วยกลุ่มนี้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</a:tr>
              <a:tr h="15515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(</a:t>
                      </a:r>
                      <a:r>
                        <a:rPr lang="en-US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Goal</a:t>
                      </a:r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ของโรงพยาบาลระดับ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M1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ขึ้นไป มีการจัดตั้งทีม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ทีม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en-US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เพื่อดูแลผู้สูงอายุที่มีภาวะกระดูกหักจากโรคกระดูกพรุน ลดอัตราการเกิด </a:t>
                      </a:r>
                      <a:r>
                        <a:rPr lang="en-US" sz="18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ให้ </a:t>
                      </a:r>
                      <a:r>
                        <a:rPr lang="en-US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</a:t>
                      </a:r>
                      <a:r>
                        <a:rPr lang="th-TH" sz="1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5</a:t>
                      </a:r>
                      <a:r>
                        <a:rPr lang="th-TH" sz="18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และสามารถ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ภายใน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72 ชม.ได้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endParaRPr lang="th-TH" sz="18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68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0262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953"/>
                <a:gridCol w="2066884"/>
                <a:gridCol w="2027639"/>
                <a:gridCol w="2001476"/>
                <a:gridCol w="2093048"/>
              </a:tblGrid>
              <a:tr h="710181">
                <a:tc>
                  <a:txBody>
                    <a:bodyPr/>
                    <a:lstStyle/>
                    <a:p>
                      <a:pPr algn="ctr"/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ระยะดำเนินการ</a:t>
                      </a:r>
                      <a:endParaRPr lang="th-TH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Phase</a:t>
                      </a:r>
                      <a:r>
                        <a:rPr lang="en-US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 </a:t>
                      </a:r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(5 ปี)</a:t>
                      </a:r>
                    </a:p>
                    <a:p>
                      <a:pPr algn="ctr"/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พ.ศ.2560 - 2564</a:t>
                      </a:r>
                      <a:endParaRPr lang="th-TH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Phase</a:t>
                      </a:r>
                      <a:r>
                        <a:rPr lang="en-US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 </a:t>
                      </a:r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(10 ปี)</a:t>
                      </a:r>
                    </a:p>
                    <a:p>
                      <a:pPr algn="ctr"/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พ.ศ.2565 - 2569</a:t>
                      </a:r>
                      <a:endParaRPr lang="th-TH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Phase</a:t>
                      </a:r>
                      <a:r>
                        <a:rPr lang="en-US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3 </a:t>
                      </a:r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(15 ปี)</a:t>
                      </a:r>
                    </a:p>
                    <a:p>
                      <a:pPr algn="ctr"/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พ.ศ.2570 - 2574</a:t>
                      </a:r>
                      <a:endParaRPr lang="th-TH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Phase</a:t>
                      </a:r>
                      <a:r>
                        <a:rPr lang="en-US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4 </a:t>
                      </a:r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(20 ปี)</a:t>
                      </a:r>
                    </a:p>
                    <a:p>
                      <a:pPr algn="ctr"/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พ.ศ.2575 – 2579</a:t>
                      </a:r>
                      <a:endParaRPr lang="th-TH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560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(</a:t>
                      </a:r>
                      <a:r>
                        <a:rPr lang="en-US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Goal</a:t>
                      </a:r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endParaRPr lang="th-TH" sz="15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20 ของ โรงพยาบาล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20 ของ โรงพยาบาล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28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1.2ผ่าตัดแบบ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surgery&gt;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ละ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30 ของโรงพยาบาล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25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1.2ผ่าตัดแบบ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</a:t>
                      </a:r>
                    </a:p>
                    <a:p>
                      <a:pPr algn="l"/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ละ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40 ของ โรงพยาบาลระดับ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20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1.2ผ่าตัดแบบ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surgery&gt;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ละ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1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r>
                        <a:rPr lang="th-TH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KPI</a:t>
                      </a:r>
                      <a:r>
                        <a:rPr lang="th-TH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5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Refracture)</a:t>
                      </a:r>
                    </a:p>
                    <a:p>
                      <a:pPr algn="l"/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Refracture)</a:t>
                      </a:r>
                    </a:p>
                    <a:p>
                      <a:pPr algn="l"/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92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174388"/>
            <a:ext cx="9144000" cy="23762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2246396"/>
            <a:ext cx="8963111" cy="2304256"/>
          </a:xfrm>
          <a:noFill/>
        </p:spPr>
        <p:txBody>
          <a:bodyPr>
            <a:normAutofit/>
          </a:bodyPr>
          <a:lstStyle/>
          <a:p>
            <a:r>
              <a:rPr lang="th-TH" sz="8800" b="1" dirty="0" smtClean="0">
                <a:solidFill>
                  <a:srgbClr val="FFFF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itchFamily="34" charset="-34"/>
                <a:cs typeface="TH SarabunPSK" pitchFamily="34" charset="-34"/>
              </a:rPr>
              <a:t>ขอบคุณครับ</a:t>
            </a:r>
            <a:endParaRPr lang="en-US" sz="8800" b="1" dirty="0">
              <a:solidFill>
                <a:srgbClr val="FFFF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2060848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4653136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120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4475352"/>
              </p:ext>
            </p:extLst>
          </p:nvPr>
        </p:nvGraphicFramePr>
        <p:xfrm>
          <a:off x="0" y="3"/>
          <a:ext cx="9144000" cy="685799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212258"/>
                <a:gridCol w="6931742"/>
              </a:tblGrid>
              <a:tr h="1117573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endParaRPr lang="en-US" sz="12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th-TH" sz="3200" dirty="0" smtClean="0">
                          <a:latin typeface="TH SarabunPSK" pitchFamily="34" charset="-34"/>
                          <a:cs typeface="TH SarabunPSK" pitchFamily="34" charset="-34"/>
                        </a:rPr>
                        <a:t>โครงการพัฒนาระบบบริการการแพทย์ฉุกเฉินครบวงจรและระบบการส่งต่อ</a:t>
                      </a:r>
                      <a:endParaRPr lang="en-US"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21818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หมวด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Service Excellence (</a:t>
                      </a:r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ยุทธศาสตร์ด้านบริการเป็นเลิศ)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</a:tr>
              <a:tr h="521818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แผนที่ 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6. การพัฒนาระบบบริการสุขภาพ (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Service plan)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01832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โครงการที่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8. โครงการพัฒนาระบบบริการสุขภาพ 5 สาขาหลัก </a:t>
                      </a:r>
                      <a:r>
                        <a:rPr lang="en-US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Capture the fracture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</a:tr>
              <a:tr h="521818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ลักษณะ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เชิงปริมาณ 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46590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ระดับการแสดงผล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จังหวัด , เขตสุขภาพ ,ประเทศ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</a:tr>
              <a:tr h="3026547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PSK" pitchFamily="34" charset="-34"/>
                          <a:cs typeface="TH SarabunPSK" pitchFamily="34" charset="-34"/>
                        </a:rPr>
                        <a:t>ชื่อตัวชี้วัด</a:t>
                      </a:r>
                      <a:endParaRPr lang="en-US" sz="24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 37.1ร้อยละของโรงพยาบาลที่มีทีม 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Capture the fracture</a:t>
                      </a:r>
                    </a:p>
                    <a:p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37.2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Capture the fracture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ที่มีภาวะกระดูกหักซ้ำ (</a:t>
                      </a:r>
                      <a:r>
                        <a:rPr lang="en-US" sz="2800" dirty="0" err="1" smtClean="0">
                          <a:latin typeface="TH SarabunPSK" pitchFamily="34" charset="-34"/>
                          <a:cs typeface="TH SarabunPSK" pitchFamily="34" charset="-34"/>
                        </a:rPr>
                        <a:t>Refracture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</a:p>
                    <a:p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37.3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Capture the fracture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Early surgery)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5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8195505"/>
              </p:ext>
            </p:extLst>
          </p:nvPr>
        </p:nvGraphicFramePr>
        <p:xfrm>
          <a:off x="0" y="0"/>
          <a:ext cx="9144000" cy="690599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{93296810-A885-4BE3-A3E7-6D5BEEA58F35}</a:tableStyleId>
              </a:tblPr>
              <a:tblGrid>
                <a:gridCol w="2212258"/>
                <a:gridCol w="6931742"/>
              </a:tblGrid>
              <a:tr h="1245295"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endParaRPr lang="en-US" sz="18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th-TH" sz="3200" dirty="0" smtClean="0">
                          <a:latin typeface="TH SarabunPSK" pitchFamily="34" charset="-34"/>
                          <a:cs typeface="TH SarabunPSK" pitchFamily="34" charset="-34"/>
                        </a:rPr>
                        <a:t>โครงการพัฒนาระบบบริการการแพทย์ฉุกเฉินครบวงจรและระบบการส่งต่อ</a:t>
                      </a:r>
                      <a:endParaRPr lang="en-US" sz="32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45961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ประชากรกลุ่มเป้าหมาย</a:t>
                      </a:r>
                      <a:endParaRPr lang="en-US" sz="28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ผู้ป่วย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Capture the fracture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ทั้งหมด</a:t>
                      </a:r>
                    </a:p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โรงพยาบาลภายใต้สังกัดกระทรวงสาธารณสุข(โรงพยาบาลระดับ 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A,S)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720141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วิธีการจัดเก็บข้อมูล</a:t>
                      </a:r>
                      <a:endParaRPr lang="en-US" sz="28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1.</a:t>
                      </a:r>
                      <a:r>
                        <a:rPr lang="th-TH" sz="28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โรงพยาบาลจัดเก็บข้อมูลตามระบบปกติของโรงพยาบาล และส่งข้อมูลเข้าระบบ </a:t>
                      </a:r>
                      <a:r>
                        <a:rPr lang="en-US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HDC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กระทรวง</a:t>
                      </a:r>
                    </a:p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2.</a:t>
                      </a:r>
                      <a:r>
                        <a:rPr lang="th-TH" sz="28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จัดเก็บรวบรวมข้อมูล โดยทีมนิเทศและตรวจราชการกระทรวงสาธารณสุข และกรมการแพทย์</a:t>
                      </a:r>
                    </a:p>
                  </a:txBody>
                  <a:tcPr/>
                </a:tc>
              </a:tr>
              <a:tr h="64570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แหล่งข้อมูล</a:t>
                      </a:r>
                      <a:endParaRPr lang="en-US" sz="28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โรงพยาบาล/เขตสุขภาพ</a:t>
                      </a:r>
                      <a:endParaRPr lang="en-US" sz="2800" b="1" dirty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996600">
                        <a:alpha val="30196"/>
                      </a:srgbClr>
                    </a:solidFill>
                  </a:tcPr>
                </a:tc>
              </a:tr>
              <a:tr h="8785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H SarabunPSK" pitchFamily="34" charset="-34"/>
                          <a:cs typeface="TH SarabunPSK" pitchFamily="34" charset="-34"/>
                        </a:rPr>
                        <a:t>ระยะเวลาประเมินผล</a:t>
                      </a:r>
                      <a:endParaRPr lang="en-US" sz="2800" b="1" dirty="0" smtClean="0">
                        <a:solidFill>
                          <a:srgbClr val="0070C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ทุก 6 เดือน</a:t>
                      </a:r>
                      <a:endParaRPr lang="en-US" sz="2800" b="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785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เอกสารสนับสนุน</a:t>
                      </a:r>
                      <a:endParaRPr lang="en-US" sz="2800" b="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คู่มือการจัดตั้งทีม และดำเนินการโครงการ </a:t>
                      </a:r>
                      <a:r>
                        <a:rPr lang="en-US" sz="2800" b="0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endParaRPr lang="en-US" sz="2800" b="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02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0569" y="478413"/>
            <a:ext cx="2799263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th-T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คำนิยาม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57048" y="1196752"/>
            <a:ext cx="888695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8" name="Picture 2" descr="D:\A งานที่สำนักนิเทศ\logoD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91234"/>
            <a:ext cx="862719" cy="88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755576" y="1556792"/>
            <a:ext cx="7650804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ผู้ป่วย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Capture the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fracture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ภยันตรายชนิดไม่รุนแรง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(Fragility fracture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ผู้ป่วยที่มีกระดูกหักซ้ำภายหลังกระดูกสะโพกหัก (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Refracture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การผ่าตัดแบบ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Early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surgery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กระดูกสะโพกหัก </a:t>
            </a:r>
            <a:endParaRPr lang="th-TH" b="1" dirty="0" smtClean="0">
              <a:solidFill>
                <a:schemeClr val="accent4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กระดูกสันหลัง กระดูกสะโพก กระดูกข้อมือ กระดูกต้นแขน กระดูกปลายต้นขา กระดูกหน้าแข้งส่วนต้น กระดูกข้อ</a:t>
            </a:r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เท้า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ผู้ป่วย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Capture the fracture</a:t>
            </a: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ที่ได้รับการ</a:t>
            </a:r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ผ่าตัด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 err="1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สห</a:t>
            </a: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สาขาวิชาชีพ</a:t>
            </a:r>
            <a:r>
              <a:rPr lang="th-TH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dirty="0" smtClean="0">
              <a:solidFill>
                <a:schemeClr val="accent4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เขตสุขภาพที่มีโรงพยาบาลที่มีทีม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Capture </a:t>
            </a:r>
            <a:r>
              <a:rPr lang="en-US" b="1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the </a:t>
            </a:r>
            <a:r>
              <a:rPr lang="en-US" b="1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fracture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183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8922" y="344850"/>
            <a:ext cx="2376264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เกณฑ์เป้าหมาย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32048" y="1196752"/>
            <a:ext cx="8676456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7" name="Picture 2" descr="D:\A งานที่สำนักนิเทศ\logoD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769" y="103428"/>
            <a:ext cx="862719" cy="88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671057"/>
              </p:ext>
            </p:extLst>
          </p:nvPr>
        </p:nvGraphicFramePr>
        <p:xfrm>
          <a:off x="0" y="1340768"/>
          <a:ext cx="9143999" cy="5517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7911"/>
                <a:gridCol w="2264089"/>
                <a:gridCol w="2234875"/>
                <a:gridCol w="2337124"/>
              </a:tblGrid>
              <a:tr h="459882"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2561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100" b="1" spc="-7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2564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05735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159385" algn="l"/>
                        </a:tabLs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40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en-US" sz="2400" baseline="0" smtClean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เขตสุขภาพที่มีการจัดตั้งทีม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100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ของเขตสุขภาพทั้งหมด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114300" marR="11430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en-US" sz="24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28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ผ่าตัดแบบ </a:t>
                      </a:r>
                      <a:r>
                        <a:rPr lang="en-US" sz="24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Earlysurgery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50 ขึ้นไป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ร้อยละ 20 ของโรงพยาบาลระดับ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 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ขึ้นไปที่มีทีม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en-US" sz="24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25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ผ่าตัดแบบ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</a:t>
                      </a:r>
                    </a:p>
                    <a:p>
                      <a:pPr algn="l"/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50 ขึ้นไป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ร้อยละ 30 ของโรงพยาบาลระดับ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 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ไป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ที่มีทีม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en-US" sz="24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&lt; </a:t>
                      </a:r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20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ผ่าตัดแบบ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ร้อยละ 50  ขึ้นไป</a:t>
                      </a:r>
                    </a:p>
                    <a:p>
                      <a:pPr algn="l"/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ร้อยละ 40 ของโรงพยาบาลระดับ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ขึ้น</a:t>
                      </a: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ไป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ที่มีทีม </a:t>
                      </a:r>
                      <a:r>
                        <a:rPr lang="en-US" sz="2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2400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192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137161"/>
            <a:ext cx="4464496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วัตถุประสงค์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67544" y="774636"/>
            <a:ext cx="8676456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6" name="Picture 2" descr="D:\A งานที่สำนักนิเทศ\logoD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738" y="56511"/>
            <a:ext cx="611717" cy="63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0" y="965041"/>
            <a:ext cx="9143999" cy="5632311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1. เพื่อ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ลดอัตราการตาย และการเกิดภาวะแทรกซ้อนของผู้ป่วยอายุตั้งแต่ 50 ปีขึ้นไป จากโรคกระดูกพรุน ซึ่งเป็นที่ทราบกันดีว่า ผู้ป่วยที่ได้รับการผ่าตัดรักษากระดูกสะโพกหักแบบ 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Early surgery 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ภายใน 72 ชั่วโมง มีอัตราการเกิดภาวะแทรกซ้อน และอัตราการตายที่น้อยกว่าอย่างมีนัยสำคัญ อันจะนำไปสู่การปรับปรุงมาตรฐานการดูแลผู้ป่วยกลุ่มนี้ให้ดียิ่งขึ้น เพื่อลดภาวะทุพพลภาพ และการตายของประชากรกลุ่มนี้ของประเทศในอนาคต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2. เพื่อ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สร้างทีม 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Capture the fracture 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ในระบบบริการสุขภาพของกระทรวงสาธารณสุขทั่วประเทศ ให้สามารถดูแลรักษาผู้ป่วยสูงอายุที่มีภาวะกระดูกสะโพกหักจากภาวะกระดูกพรุนเพื่อลดอัตราการเกิดกระดูกสะโพกหักซ้ำทั้งนี้เพื่อให้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1. ผู้ป่วย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ได้รับการผ่าตัดรักษาที่รวดเร็วขึ้น (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Early surgery) 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เพื่อลดภาวะแทรกซ้อน ส่งเสริมการฟื้นตัวหลังผ่าตัดที่ดียิ่งขึ้น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2. ผู้ป่วย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ได้รับการรักษาโรคกระดูกพรุนอย่างเป็นระบบ (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Treatment of osteoporosis)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3.</a:t>
            </a:r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ผู้ป่วย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ได้รับการประเมินความเสี่ยงต่อการหกล้ม (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Fall assessment)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4.</a:t>
            </a:r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ผู้ป่วย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ได้ฝึกการออกกำลังกายที่เหมาะสม สำหรับภาวะโรค (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Exercise </a:t>
            </a:r>
            <a:r>
              <a:rPr lang="en-US" sz="2400" dirty="0" err="1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programme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5.</a:t>
            </a:r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ผู้ป่วย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และญาติได้รับสุขศึกษาที่เกี่ยวข้องกับการป้องกันภาวะกระดูกหักจากโรคกระดูกพรุน (</a:t>
            </a:r>
            <a:r>
              <a:rPr lang="en-US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Education </a:t>
            </a:r>
            <a:r>
              <a:rPr lang="en-US" sz="2400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programme</a:t>
            </a:r>
            <a:r>
              <a:rPr lang="en-US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และ</a:t>
            </a:r>
            <a:r>
              <a:rPr lang="th-TH" sz="2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เชื่อมต่อกับระบบบริการสุขภาพปฐมภูมิ เพื่อการดูแลรักษาอย่างต่อเนื่อง สอดคล้องกับรัฐธรรมนูญแห่งราชอาณาจักรไทยฉบับใหม่</a:t>
            </a:r>
          </a:p>
        </p:txBody>
      </p:sp>
    </p:spTree>
    <p:extLst>
      <p:ext uri="{BB962C8B-B14F-4D97-AF65-F5344CB8AC3E}">
        <p14:creationId xmlns:p14="http://schemas.microsoft.com/office/powerpoint/2010/main" val="269684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8974648"/>
              </p:ext>
            </p:extLst>
          </p:nvPr>
        </p:nvGraphicFramePr>
        <p:xfrm>
          <a:off x="0" y="4"/>
          <a:ext cx="9144000" cy="685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768"/>
                <a:gridCol w="1351794"/>
                <a:gridCol w="1241534"/>
                <a:gridCol w="1085994"/>
                <a:gridCol w="1363002"/>
                <a:gridCol w="1298608"/>
                <a:gridCol w="1234300"/>
              </a:tblGrid>
              <a:tr h="444499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Action Plan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ระยะ </a:t>
                      </a: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ปี </a:t>
                      </a: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 </a:t>
                      </a: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2561) 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ตามแผนยุทธศาสตร์ชาติ</a:t>
                      </a:r>
                      <a:r>
                        <a:rPr lang="th-TH" sz="1700" b="1" u="sng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ระยะ 20 ปี ด้านสาธารณสุข</a:t>
                      </a:r>
                      <a:endParaRPr lang="en-US" sz="1700" b="1" u="sng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44499">
                <a:tc gridSpan="7">
                  <a:txBody>
                    <a:bodyPr/>
                    <a:lstStyle/>
                    <a:p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excellence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แผนงานการบริการระบบสุขภาพ (</a:t>
                      </a:r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Plan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โครงการพัฒนาระบบบริการสุขภาพ </a:t>
                      </a:r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สาขาหลัก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44499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ระยะการดำเนินการ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2561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44499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(</a:t>
                      </a:r>
                      <a:r>
                        <a:rPr lang="en-US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Goal</a:t>
                      </a:r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 12 เขตสุขภาพ มีการจัดตั้งทีม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44499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KPI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gridSpan="6">
                  <a:txBody>
                    <a:bodyPr/>
                    <a:lstStyle/>
                    <a:p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จำนวนเขตสุขภาพที่มีทีม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 จำนวนเขตสุขภาพทั้งหมด (13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เขต)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793751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ข้อมูลสถานการปัจจุบัน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en-US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baseline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gridSpan="6">
                  <a:txBody>
                    <a:bodyPr/>
                    <a:lstStyle/>
                    <a:p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มีการจัดตั้งทีม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แห่งแรกของกระทรวงสาธารณสุขแล้ว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ที่โรงพยาบาล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เลิด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สิน กรมการแพทย์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44499">
                <a:tc rowSpan="2"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มาตรการ</a:t>
                      </a:r>
                      <a:b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(6 </a:t>
                      </a:r>
                      <a:r>
                        <a:rPr lang="en-US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Building Blocks</a:t>
                      </a:r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th-TH" sz="17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en-US" sz="1500" b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Service Delivery</a:t>
                      </a:r>
                      <a:endParaRPr lang="th-TH" sz="1500" b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spc="-2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en-US" sz="1500" b="0" spc="-2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Health workforce</a:t>
                      </a:r>
                      <a:endParaRPr lang="th-TH" sz="1500" b="0" spc="-2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IT</a:t>
                      </a:r>
                      <a:endParaRPr lang="th-TH" sz="1700" b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en-US" sz="1500" b="0" spc="-7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500" b="0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Drugs &amp; Equipment</a:t>
                      </a:r>
                      <a:endParaRPr lang="th-TH" sz="1500" b="0" spc="-7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</a:t>
                      </a:r>
                      <a:r>
                        <a:rPr lang="en-US" sz="1700" b="0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Financing</a:t>
                      </a:r>
                      <a:endParaRPr lang="th-TH" sz="1700" b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Governance</a:t>
                      </a:r>
                      <a:endParaRPr lang="th-TH" sz="1700" b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39725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คือ </a:t>
                      </a:r>
                      <a:r>
                        <a:rPr lang="th-TH" sz="1300" kern="120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สห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าขาวิชาชีพที่ร่วมกันดูแลรักษาผู้ป่วยสูงอายุที่มีกระดูกสะโพกหักจากโรคกระดูกพรุนโดยมุ่งเน้นการป้องกันการเกิดกระดูกสะโพกหักซ้ำในผู้ป่วยกลุ่มนี้ โดยมีบุคคลช่วยประสานและดำเนินการ(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Liaison)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บุคลากรในทีม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ของแต่ละโรงพยาบาลในเขตสุขภาพได้รับการอบรมตามหลักสูตร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และ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Liaison service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จัดตั้งเครือข่ายสารสนเทศ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ในทุก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เขตสุขภาพ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คู่มือการจัด</a:t>
                      </a:r>
                      <a:r>
                        <a:rPr lang="th-TH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ตั้งทีมและการดำเนินการโครงการ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รวมถึงสื่อส่งเสริมการดำเนินโครงการอาทิ แผ่นพับสุขศึกษาแก่ผู้ป่วย</a:t>
                      </a:r>
                      <a:r>
                        <a:rPr lang="th-TH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ญาติ และประชาชนทั่วไป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งบประมาณในการพัฒนา 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5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ล้านบาทต่อปี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กำหนดคำนิยามขอบเขตการดำเนิน งานการจัดเก็บข้อมูล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และสร้างความเข้าใจที่ตรงกันแก่บุคลากรที่เกี่ยวข้อง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ตามนโยบายแห่งชาติที่ต้องการให้มีทีม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</a:t>
                      </a:r>
                      <a:r>
                        <a:rPr lang="en-US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fracture </a:t>
                      </a:r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เกิดขึ้นในโรงพยาบาลสังกัดกระทรวงสาธารณสุข</a:t>
                      </a:r>
                      <a:endParaRPr lang="en-US" sz="1300" kern="1200" dirty="0" smtClean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13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ทั่วประเทศ</a:t>
                      </a:r>
                      <a:endParaRPr lang="th-TH" sz="13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6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7384871"/>
              </p:ext>
            </p:extLst>
          </p:nvPr>
        </p:nvGraphicFramePr>
        <p:xfrm>
          <a:off x="0" y="-2"/>
          <a:ext cx="9144000" cy="685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768"/>
                <a:gridCol w="7575232"/>
              </a:tblGrid>
              <a:tr h="52130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Action Plan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 </a:t>
                      </a:r>
                      <a:r>
                        <a:rPr lang="en-US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ปี </a:t>
                      </a:r>
                      <a:r>
                        <a:rPr lang="en-US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พ.ศ. </a:t>
                      </a:r>
                      <a:r>
                        <a:rPr lang="en-US" sz="18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2560-2564)</a:t>
                      </a:r>
                      <a:r>
                        <a:rPr lang="en-US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b="1" u="sng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ตามแผนยุทธศาสตร์ชาติ</a:t>
                      </a:r>
                      <a:r>
                        <a:rPr lang="th-TH" sz="1700" b="1" u="sng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ระยะ 20 ปี ด้านสาธารณสุข</a:t>
                      </a:r>
                      <a:endParaRPr lang="en-US" sz="1700" b="1" u="sng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506821">
                <a:tc gridSpan="2">
                  <a:txBody>
                    <a:bodyPr/>
                    <a:lstStyle/>
                    <a:p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excellence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แผนงานการบริการระบบสุขภาพ (</a:t>
                      </a:r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Service Plan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 โครงการพัฒนาระบบบริการสุขภาพ </a:t>
                      </a:r>
                      <a:r>
                        <a:rPr lang="en-US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700" b="1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สาขาหลัก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506821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ระยะการดำเนินการ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2561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06821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(</a:t>
                      </a:r>
                      <a:r>
                        <a:rPr lang="en-US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Goal</a:t>
                      </a:r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40</a:t>
                      </a:r>
                      <a:r>
                        <a:rPr lang="th-TH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 โรงพยาบาลระดับ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M1</a:t>
                      </a:r>
                      <a:r>
                        <a:rPr lang="th-TH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ขึ้นไป มีการจัดตั้งทีม</a:t>
                      </a:r>
                      <a:r>
                        <a:rPr lang="th-TH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ทีม</a:t>
                      </a:r>
                      <a:r>
                        <a:rPr lang="th-TH" sz="14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en-US" sz="14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4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 </a:t>
                      </a:r>
                      <a:r>
                        <a:rPr lang="en-US" sz="14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th-TH" sz="1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</a:t>
                      </a:r>
                      <a:r>
                        <a:rPr lang="th-TH" sz="14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20</a:t>
                      </a:r>
                      <a:r>
                        <a:rPr lang="th-TH" sz="14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และสามารถ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</a:t>
                      </a:r>
                      <a:r>
                        <a:rPr lang="th-TH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</a:t>
                      </a:r>
                      <a:r>
                        <a:rPr lang="th-TH" sz="14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endParaRPr lang="th-TH" sz="1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</a:tr>
              <a:tr h="506821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KPI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จำนวนเขตสุขภาพที่มีทีม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 จำนวนเขตสุขภาพทั้งหมด (12 เขต)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</a:tr>
              <a:tr h="4309418">
                <a:tc>
                  <a:txBody>
                    <a:bodyPr/>
                    <a:lstStyle/>
                    <a:p>
                      <a:r>
                        <a:rPr lang="th-TH" sz="17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ข้อมูลสถานการปัจจุบัน</a:t>
                      </a:r>
                      <a:r>
                        <a:rPr lang="th-TH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en-US" sz="17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baseline</a:t>
                      </a:r>
                      <a:endParaRPr lang="th-TH" sz="17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ข้อมูลสถานการณ์ปัจจุบัน/</a:t>
                      </a:r>
                      <a:r>
                        <a:rPr lang="en-US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Baseline : 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สังคมผู้สูงอายุเป็นเรื่องใกล้ตัวที่กำลังจะเกิดขึ้นทั่วทั้งโลก มีการคาดการณ์ไว้ว่าประมาณปี 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พศ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.2568 ประเทศไทยจะเข้าสู่สังคมผู้สูงอายุแบบสัมบูรณ์ ภาวะกระดูกข้อสะโพกหัก (</a:t>
                      </a:r>
                      <a:r>
                        <a:rPr lang="en-US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Geriatric hip fracture) 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เป็นภาวะทาง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ออร์โธปิดิกส์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ที่มีสถิติอันดับหนึ่งของการนอนโรงพยาบาลในผู้ป่วยสูงวัย อีกทั้งยังสูญเสียงบประมาณในการดูแลจำนวนมากและพบว่าในสถานการณ์ปัจจุบัน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มีอัตร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การเกิดกระดูกสะโพกหักซ้ำซ้อนในผู้ป่วยกลุ่มนี้สูงถึงร้อยละ 30         จากการศึกษาของ สิ่งสำคัญในการดูแลผู้ป่วยกลุ่มนี้คือภาวะแทรกซ้อนที่เกิดจากโรคประจำตัวของผู้ป่วย รวมถึงการรักษาภาวะกระดูกพรุนซึ่งเป็นสาเหตุที่ทำให้เกิดกระดูกหักในผู้สูงอายุ ความร่วมมือจากทุกแผนกทั้งทางอายุรก</a:t>
                      </a:r>
                      <a:r>
                        <a:rPr lang="th-TH" sz="1700" baseline="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รรม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วิสัญญี กายภาพบำบัด โภชนาการแพทย์เวชศาสตร์ครอบครัว จะช่วยให้การดูแลรักษาเป็นไปอย่างครบถ้วน การตระหนักถึงความสำคัญของการป้องกันการหกล้มซ้ำ การดูแลเยี่ยมบ้าน จัดสถานที่พักอาศัยให้เหมาะต่อผู้สูงอายุ การได้รับแคลเซียม และวิตามินดี เพื่อรักษาภาวะกระดูกพรุน ล้วนเป็นสิ่งสำคัญที่ไม่ควรจะขาดตกบกพร่อง จากการดำเนินงานโครงการ </a:t>
                      </a:r>
                      <a:r>
                        <a:rPr lang="en-US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ในต่างประเทศ ที่มีระบบการจัดการดูแลผู้ป่วยกระดูกสะโพกหักแบบองค์รวม ตั้งแต่ในโรงพยาบาลและหลังจากจำหน่ายออกจากโรงพยาบาล พบว่าสามารถลดโอกาสการเกิดกระดูกสะโพกหักซ้ำได้มากถึง 50% ต่อปี       ซึ่งจะช่วยประหยัดภาระงบประมาณในการดูแลรักษา ตลอดจนภาระการดูแลทางสังคม รวมถึงช่วยเพิ่มคุณภาพชีวิตที่ดีให้  กับผู้ป่วยกลุ่มนี้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05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5242914"/>
              </p:ext>
            </p:extLst>
          </p:nvPr>
        </p:nvGraphicFramePr>
        <p:xfrm>
          <a:off x="-1" y="17846"/>
          <a:ext cx="9144001" cy="6840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565"/>
                <a:gridCol w="788894"/>
                <a:gridCol w="1888565"/>
                <a:gridCol w="1852706"/>
                <a:gridCol w="1828800"/>
                <a:gridCol w="1912471"/>
              </a:tblGrid>
              <a:tr h="675208">
                <a:tc>
                  <a:txBody>
                    <a:bodyPr/>
                    <a:lstStyle/>
                    <a:p>
                      <a:pPr algn="ctr"/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ระยะดำเนินการ</a:t>
                      </a:r>
                      <a:endParaRPr lang="th-TH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2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2560 </a:t>
                      </a:r>
                      <a:endParaRPr lang="th-TH" sz="2100" b="1" spc="-2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2561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spc="-7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100" b="1" spc="-7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1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</a:t>
                      </a:r>
                      <a:r>
                        <a:rPr lang="th-TH" sz="21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2564</a:t>
                      </a:r>
                      <a:endParaRPr lang="th-TH" sz="21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843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(</a:t>
                      </a:r>
                      <a:r>
                        <a:rPr lang="en-US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Goal</a:t>
                      </a:r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endParaRPr lang="th-TH" sz="15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จำนวนเขตสุขภาพที่มีการจัดตั้งทีม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100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ของเขตสุขภาพทั้งหมด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 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เขต)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20 ของ โรงพยาบาล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28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1.2ผ่าตัดแบบ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surgery&gt;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ร้อยละ50 ขึ้นไป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30 ของโรงพยาบาล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25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1.2ผ่าตัดแบบ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</a:t>
                      </a:r>
                    </a:p>
                    <a:p>
                      <a:pPr algn="l"/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&gt;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ร้อยละ50 ขึ้นไป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ร้อยละ 40 ของ โรงพยาบาลระดับ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ขึ้นไป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dirty="0" err="1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&lt; 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20</a:t>
                      </a:r>
                    </a:p>
                    <a:p>
                      <a:pPr algn="l"/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1.2ผ่าตัดแบบ </a:t>
                      </a:r>
                      <a:r>
                        <a:rPr lang="en-US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Early surgery&gt;</a:t>
                      </a:r>
                      <a:r>
                        <a:rPr lang="th-TH" sz="17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ร้อยละ50 ขึ้นไป</a:t>
                      </a: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6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b="1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</a:t>
                      </a:r>
                      <a:r>
                        <a:rPr lang="th-TH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KPI</a:t>
                      </a:r>
                      <a:r>
                        <a:rPr lang="th-TH" sz="1500" b="1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15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15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Refracture)</a:t>
                      </a:r>
                    </a:p>
                    <a:p>
                      <a:pPr algn="l"/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ร้อยละของโรงพยาบาลที่มีทีม </a:t>
                      </a: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</a:t>
                      </a:r>
                    </a:p>
                    <a:p>
                      <a:pPr algn="l"/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ที่มีภาวะกระดูกหักซ้ำ (</a:t>
                      </a:r>
                      <a:r>
                        <a:rPr lang="en-US" sz="17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Refracture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</a:p>
                    <a:p>
                      <a:pPr algn="l"/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ร้อยละของผู้ป่วยในโครงการ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Capture the fracture </a:t>
                      </a:r>
                      <a:r>
                        <a:rPr lang="th-T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ที่ได้รับการผ่าตัดภายใน 72 ชั่วโมงหลังจากได้รับการรักษาในโรงพยาบาล (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Early surgery)</a:t>
                      </a:r>
                      <a:endParaRPr lang="th-TH" sz="17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34290" marB="3429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84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</TotalTime>
  <Words>3186</Words>
  <Application>Microsoft Office PowerPoint</Application>
  <PresentationFormat>นำเสนอทางหน้าจอ (4:3)</PresentationFormat>
  <Paragraphs>254</Paragraphs>
  <Slides>14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Office Theme</vt:lpstr>
      <vt:lpstr>ยุทธศาสตร์ด้านบริการเป็นเลิศ (Service Excellence)  แผนงาน : โครงการพัฒนาระบบบริการสุขภาพ 5 สาขาหลัก Capture the fracture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ขอบคุณครับ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แผนงาน : Service Excellence (ยุทธศาสตร์ด้านบริการเป็นเลิศ) โครงการพัฒนาระบบบริการการแพทย์ฉุกเฉินครบวงจร และระบบการส่งต่อ</dc:title>
  <dc:creator>USER</dc:creator>
  <cp:lastModifiedBy>ds52</cp:lastModifiedBy>
  <cp:revision>62</cp:revision>
  <dcterms:created xsi:type="dcterms:W3CDTF">2017-09-19T06:45:41Z</dcterms:created>
  <dcterms:modified xsi:type="dcterms:W3CDTF">1980-01-03T21:29:43Z</dcterms:modified>
</cp:coreProperties>
</file>